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5"/>
  </p:notesMasterIdLst>
  <p:sldIdLst>
    <p:sldId id="269" r:id="rId3"/>
    <p:sldId id="270" r:id="rId4"/>
    <p:sldId id="271" r:id="rId5"/>
    <p:sldId id="273" r:id="rId6"/>
    <p:sldId id="272" r:id="rId7"/>
    <p:sldId id="274" r:id="rId8"/>
    <p:sldId id="276" r:id="rId9"/>
    <p:sldId id="275" r:id="rId10"/>
    <p:sldId id="282" r:id="rId11"/>
    <p:sldId id="285" r:id="rId12"/>
    <p:sldId id="286" r:id="rId13"/>
    <p:sldId id="287" r:id="rId14"/>
    <p:sldId id="309" r:id="rId15"/>
    <p:sldId id="277" r:id="rId16"/>
    <p:sldId id="302" r:id="rId17"/>
    <p:sldId id="278" r:id="rId18"/>
    <p:sldId id="279" r:id="rId19"/>
    <p:sldId id="280" r:id="rId20"/>
    <p:sldId id="283" r:id="rId21"/>
    <p:sldId id="284" r:id="rId22"/>
    <p:sldId id="281" r:id="rId23"/>
    <p:sldId id="288" r:id="rId24"/>
    <p:sldId id="289" r:id="rId25"/>
    <p:sldId id="291" r:id="rId26"/>
    <p:sldId id="290" r:id="rId27"/>
    <p:sldId id="292" r:id="rId28"/>
    <p:sldId id="293" r:id="rId29"/>
    <p:sldId id="294" r:id="rId30"/>
    <p:sldId id="295" r:id="rId31"/>
    <p:sldId id="297" r:id="rId32"/>
    <p:sldId id="296" r:id="rId33"/>
    <p:sldId id="298" r:id="rId34"/>
    <p:sldId id="299" r:id="rId35"/>
    <p:sldId id="300" r:id="rId36"/>
    <p:sldId id="301" r:id="rId37"/>
    <p:sldId id="267" r:id="rId38"/>
    <p:sldId id="304" r:id="rId39"/>
    <p:sldId id="305" r:id="rId40"/>
    <p:sldId id="306" r:id="rId41"/>
    <p:sldId id="308" r:id="rId42"/>
    <p:sldId id="307" r:id="rId43"/>
    <p:sldId id="303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252"/>
    <a:srgbClr val="013334"/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8" autoAdjust="0"/>
    <p:restoredTop sz="86378" autoAdjust="0"/>
  </p:normalViewPr>
  <p:slideViewPr>
    <p:cSldViewPr>
      <p:cViewPr varScale="1">
        <p:scale>
          <a:sx n="92" d="100"/>
          <a:sy n="92" d="100"/>
        </p:scale>
        <p:origin x="6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t>1/4/17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doesn’t work.</a:t>
            </a:r>
            <a:r>
              <a:rPr lang="en-US" baseline="0" dirty="0" smtClean="0"/>
              <a:t> enter python, general purpose language based on C started in 1989</a:t>
            </a:r>
          </a:p>
          <a:p>
            <a:r>
              <a:rPr lang="en-US" baseline="0" dirty="0" smtClean="0"/>
              <a:t>designed to extensible!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8610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also, the “artist” layer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538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also, the “artist” layer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511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also, the “artist” layer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429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also, the “artist” layer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0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matplotlib.org</a:t>
            </a:r>
            <a:r>
              <a:rPr lang="en-US" dirty="0" smtClean="0"/>
              <a:t>/</a:t>
            </a:r>
            <a:r>
              <a:rPr lang="en-US" dirty="0" err="1" smtClean="0"/>
              <a:t>api</a:t>
            </a:r>
            <a:r>
              <a:rPr lang="en-US" dirty="0" smtClean="0"/>
              <a:t>/</a:t>
            </a:r>
            <a:r>
              <a:rPr lang="en-US" dirty="0" err="1" smtClean="0"/>
              <a:t>artist_api.html#matplotlib.artist.Artist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71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 was</a:t>
            </a:r>
            <a:r>
              <a:rPr lang="en-US" baseline="0" dirty="0" smtClean="0"/>
              <a:t> a bit backwards, but there they are!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627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731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before. You can’t read the</a:t>
            </a:r>
            <a:r>
              <a:rPr lang="en-US" baseline="0" dirty="0" smtClean="0"/>
              <a:t> ticks and title!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9511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before. You can’t </a:t>
            </a:r>
            <a:r>
              <a:rPr lang="en-US" smtClean="0"/>
              <a:t>read the</a:t>
            </a:r>
            <a:r>
              <a:rPr lang="en-US" baseline="0" smtClean="0"/>
              <a:t> ticks and title!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4855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before. You can’t </a:t>
            </a:r>
            <a:r>
              <a:rPr lang="en-US" smtClean="0"/>
              <a:t>read the</a:t>
            </a:r>
            <a:r>
              <a:rPr lang="en-US" baseline="0" smtClean="0"/>
              <a:t> ticks and title!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2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interfaced with</a:t>
            </a:r>
            <a:r>
              <a:rPr lang="en-US" baseline="0" dirty="0" smtClean="0"/>
              <a:t> GTK+ for </a:t>
            </a:r>
            <a:r>
              <a:rPr lang="en-US" baseline="0" dirty="0" err="1" smtClean="0"/>
              <a:t>linux</a:t>
            </a:r>
            <a:endParaRPr lang="en-US" baseline="0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www.aosabook.org</a:t>
            </a:r>
            <a:r>
              <a:rPr lang="en-US" dirty="0" smtClean="0"/>
              <a:t>/</a:t>
            </a:r>
            <a:r>
              <a:rPr lang="en-US" dirty="0" err="1" smtClean="0"/>
              <a:t>en</a:t>
            </a:r>
            <a:r>
              <a:rPr lang="en-US" dirty="0" smtClean="0"/>
              <a:t>/</a:t>
            </a:r>
            <a:r>
              <a:rPr lang="en-US" dirty="0" err="1" smtClean="0"/>
              <a:t>matplotlib.html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948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067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names for the same things</a:t>
            </a:r>
          </a:p>
          <a:p>
            <a:r>
              <a:rPr lang="en-US" dirty="0" smtClean="0"/>
              <a:t>top level is what you get with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pylab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scipy</a:t>
            </a:r>
            <a:r>
              <a:rPr lang="en-US" baseline="0" dirty="0" smtClean="0"/>
              <a:t>), pandas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23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PS</a:t>
            </a:r>
            <a:r>
              <a:rPr lang="en-US" baseline="0" dirty="0" smtClean="0"/>
              <a:t> – postscript</a:t>
            </a:r>
          </a:p>
          <a:p>
            <a:r>
              <a:rPr lang="en-US" baseline="0" dirty="0" smtClean="0"/>
              <a:t>SVG - </a:t>
            </a:r>
            <a:r>
              <a:rPr lang="is-IS" baseline="0" dirty="0" smtClean="0"/>
              <a:t>…</a:t>
            </a:r>
          </a:p>
          <a:p>
            <a:r>
              <a:rPr lang="is-IS" baseline="0" dirty="0" smtClean="0"/>
              <a:t>AGG – anti-grain geometry</a:t>
            </a:r>
          </a:p>
          <a:p>
            <a:r>
              <a:rPr lang="is-IS" baseline="0" dirty="0" smtClean="0"/>
              <a:t>GTK – gimp tool kit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950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4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73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898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the PNG produced gets loaded back int</a:t>
            </a:r>
            <a:r>
              <a:rPr lang="en-US" baseline="0" dirty="0" smtClean="0"/>
              <a:t>o the browser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861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also, the “artist” layer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555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9005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11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8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29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09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83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9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05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97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09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94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6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49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9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10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9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82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9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0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9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4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8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0CF78-BAF2-4139-91F3-215362EF2725}" type="datetimeFigureOut">
              <a:rPr lang="en-US" smtClean="0"/>
              <a:t>1/4/17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578550" y="62508"/>
            <a:ext cx="2143379" cy="24898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5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DA78D-F215-42DF-9B83-6796C1E09096}" type="datetimeFigureOut">
              <a:rPr lang="en-US" smtClean="0"/>
              <a:t>1/4/17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0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matplotlib.org/api/axes_api.html#matplotlib.axes.Axes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atplotlib.org/users/customizing.html" TargetMode="External"/><Relationship Id="rId3" Type="http://schemas.openxmlformats.org/officeDocument/2006/relationships/hyperlink" Target="http://matplotlib.org/users/style_sheets.html#style-sheets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918854"/>
            <a:ext cx="7772400" cy="900546"/>
          </a:xfrm>
        </p:spPr>
        <p:txBody>
          <a:bodyPr/>
          <a:lstStyle/>
          <a:p>
            <a:r>
              <a:rPr lang="en-US" dirty="0" err="1" smtClean="0"/>
              <a:t>Matplotlib</a:t>
            </a:r>
            <a:r>
              <a:rPr lang="en-US" dirty="0" smtClean="0"/>
              <a:t>: A History</a:t>
            </a:r>
            <a:endParaRPr lang="en-US" dirty="0"/>
          </a:p>
        </p:txBody>
      </p:sp>
      <p:sp>
        <p:nvSpPr>
          <p:cNvPr id="5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Subtitle goes here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26" y="5831663"/>
            <a:ext cx="4244553" cy="49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1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Inside </a:t>
            </a:r>
            <a:r>
              <a:rPr lang="en-US" dirty="0" err="1"/>
              <a:t>J</a:t>
            </a:r>
            <a:r>
              <a:rPr lang="en-US" dirty="0" err="1" smtClean="0"/>
              <a:t>upyter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059362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There’s a twist:</a:t>
            </a:r>
            <a:endParaRPr lang="is-I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s-I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s-I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s-I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s-I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s-I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s-I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71" y="2412664"/>
            <a:ext cx="8066868" cy="306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9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Inline: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37" y="1417638"/>
            <a:ext cx="8370163" cy="5083387"/>
          </a:xfrm>
        </p:spPr>
      </p:pic>
    </p:spTree>
    <p:extLst>
      <p:ext uri="{BB962C8B-B14F-4D97-AF65-F5344CB8AC3E}">
        <p14:creationId xmlns:p14="http://schemas.microsoft.com/office/powerpoint/2010/main" val="16767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8600" y="846138"/>
            <a:ext cx="8610600" cy="982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Notebook: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* only works if notebook run locally, uses </a:t>
            </a:r>
            <a:r>
              <a:rPr lang="en-US" dirty="0" err="1" smtClean="0"/>
              <a:t>Qt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57200"/>
            <a:ext cx="7848600" cy="549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57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it back to </a:t>
            </a:r>
            <a:r>
              <a:rPr lang="en-US" dirty="0" err="1" smtClean="0"/>
              <a:t>Jupyter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742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r>
              <a:rPr lang="en-US" dirty="0" smtClean="0"/>
              <a:t> API (Artist)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17638"/>
            <a:ext cx="9144000" cy="5486400"/>
          </a:xfrm>
        </p:spPr>
        <p:txBody>
          <a:bodyPr>
            <a:norm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endParaRPr lang="en-US" sz="2000" dirty="0" smtClean="0"/>
          </a:p>
          <a:p>
            <a:pPr marL="0" lvl="0" indent="0" algn="ctr">
              <a:spcBef>
                <a:spcPts val="0"/>
              </a:spcBef>
              <a:buNone/>
            </a:pPr>
            <a:endParaRPr lang="en-US" sz="4400" dirty="0" smtClean="0"/>
          </a:p>
          <a:p>
            <a:pPr marL="0" lvl="0" indent="0" algn="ctr">
              <a:spcBef>
                <a:spcPts val="0"/>
              </a:spcBef>
              <a:buNone/>
            </a:pPr>
            <a:endParaRPr lang="en-US" sz="4400" dirty="0"/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sz="4400" dirty="0" smtClean="0"/>
              <a:t>3 pieces!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03839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r>
              <a:rPr lang="en-US" dirty="0" smtClean="0"/>
              <a:t> API (Artist)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17638"/>
            <a:ext cx="9144000" cy="5486400"/>
          </a:xfrm>
        </p:spPr>
        <p:txBody>
          <a:bodyPr>
            <a:norm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endParaRPr lang="en-US" sz="2000" dirty="0" smtClean="0"/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sz="3000" dirty="0" err="1" smtClean="0">
                <a:latin typeface="Courier" charset="0"/>
                <a:ea typeface="Courier" charset="0"/>
                <a:cs typeface="Courier" charset="0"/>
              </a:rPr>
              <a:t>matplotlib.backend_bases.FigureCanvas</a:t>
            </a:r>
            <a:endParaRPr lang="en-US" sz="3000" dirty="0" smtClean="0">
              <a:latin typeface="Courier" charset="0"/>
              <a:ea typeface="Courier" charset="0"/>
              <a:cs typeface="Courier" charset="0"/>
            </a:endParaRPr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sz="3000" dirty="0" smtClean="0"/>
              <a:t>area </a:t>
            </a:r>
            <a:r>
              <a:rPr lang="en-US" sz="3000" dirty="0"/>
              <a:t>onto which the figure is </a:t>
            </a:r>
            <a:r>
              <a:rPr lang="en-US" sz="3000" dirty="0" smtClean="0"/>
              <a:t>drawn</a:t>
            </a:r>
          </a:p>
          <a:p>
            <a:pPr marL="0" lvl="0" indent="0" algn="ctr">
              <a:spcBef>
                <a:spcPts val="0"/>
              </a:spcBef>
              <a:buNone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77917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r>
              <a:rPr lang="en-US" dirty="0" smtClean="0"/>
              <a:t> API (Artist)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17638"/>
            <a:ext cx="9144000" cy="5486400"/>
          </a:xfrm>
        </p:spPr>
        <p:txBody>
          <a:bodyPr>
            <a:norm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endParaRPr lang="en-US" sz="2000" dirty="0" smtClean="0"/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sz="3000" dirty="0" err="1" smtClean="0">
                <a:latin typeface="Courier" charset="0"/>
                <a:ea typeface="Courier" charset="0"/>
                <a:cs typeface="Courier" charset="0"/>
              </a:rPr>
              <a:t>matplotlib.backend_bases.FigureCanvas</a:t>
            </a:r>
            <a:endParaRPr lang="en-US" sz="3000" dirty="0" smtClean="0">
              <a:latin typeface="Courier" charset="0"/>
              <a:ea typeface="Courier" charset="0"/>
              <a:cs typeface="Courier" charset="0"/>
            </a:endParaRPr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sz="3000" dirty="0" smtClean="0"/>
              <a:t>area </a:t>
            </a:r>
            <a:r>
              <a:rPr lang="en-US" sz="3000" dirty="0"/>
              <a:t>onto which the figure is </a:t>
            </a:r>
            <a:r>
              <a:rPr lang="en-US" sz="3000" dirty="0" smtClean="0"/>
              <a:t>drawn</a:t>
            </a:r>
          </a:p>
          <a:p>
            <a:pPr marL="0" lvl="0" indent="0" algn="ctr">
              <a:spcBef>
                <a:spcPts val="0"/>
              </a:spcBef>
              <a:buNone/>
            </a:pPr>
            <a:endParaRPr lang="en-US" sz="4400" dirty="0"/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sz="3000" dirty="0" err="1" smtClean="0">
                <a:latin typeface="Courier" charset="0"/>
                <a:ea typeface="Courier" charset="0"/>
                <a:cs typeface="Courier" charset="0"/>
              </a:rPr>
              <a:t>matplotlib.backend_bases.Renderer</a:t>
            </a:r>
            <a:endParaRPr lang="en-US" sz="3000" dirty="0" smtClean="0">
              <a:latin typeface="Courier" charset="0"/>
              <a:ea typeface="Courier" charset="0"/>
              <a:cs typeface="Courier" charset="0"/>
            </a:endParaRPr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sz="3000" dirty="0" smtClean="0"/>
              <a:t>knows </a:t>
            </a:r>
            <a:r>
              <a:rPr lang="en-US" sz="3000" dirty="0"/>
              <a:t>how to draw on </a:t>
            </a:r>
            <a:r>
              <a:rPr lang="en-US" sz="3000" dirty="0" smtClean="0"/>
              <a:t>the </a:t>
            </a:r>
            <a:r>
              <a:rPr lang="en-US" sz="3000" dirty="0" err="1" smtClean="0"/>
              <a:t>FigureCanvas</a:t>
            </a:r>
            <a:endParaRPr lang="en-US" sz="3000" dirty="0" smtClean="0"/>
          </a:p>
          <a:p>
            <a:pPr marL="0" lvl="0" indent="0" algn="ctr">
              <a:spcBef>
                <a:spcPts val="0"/>
              </a:spcBef>
              <a:buNone/>
            </a:pPr>
            <a:endParaRPr lang="en-US" sz="40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572000" y="2819400"/>
            <a:ext cx="0" cy="5334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0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r>
              <a:rPr lang="en-US" dirty="0" smtClean="0"/>
              <a:t> API (Artist)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17638"/>
            <a:ext cx="9144000" cy="5486400"/>
          </a:xfrm>
        </p:spPr>
        <p:txBody>
          <a:bodyPr>
            <a:norm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endParaRPr lang="en-US" sz="2000" dirty="0" smtClean="0"/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sz="3000" dirty="0" err="1" smtClean="0">
                <a:latin typeface="Courier" charset="0"/>
                <a:ea typeface="Courier" charset="0"/>
                <a:cs typeface="Courier" charset="0"/>
              </a:rPr>
              <a:t>matplotlib.backend_bases.FigureCanvas</a:t>
            </a:r>
            <a:endParaRPr lang="en-US" sz="3000" dirty="0" smtClean="0">
              <a:latin typeface="Courier" charset="0"/>
              <a:ea typeface="Courier" charset="0"/>
              <a:cs typeface="Courier" charset="0"/>
            </a:endParaRPr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sz="3000" dirty="0" smtClean="0"/>
              <a:t>area </a:t>
            </a:r>
            <a:r>
              <a:rPr lang="en-US" sz="3000" dirty="0"/>
              <a:t>onto which the figure is </a:t>
            </a:r>
            <a:r>
              <a:rPr lang="en-US" sz="3000" dirty="0" smtClean="0"/>
              <a:t>drawn</a:t>
            </a:r>
          </a:p>
          <a:p>
            <a:pPr marL="0" lvl="0" indent="0" algn="ctr">
              <a:spcBef>
                <a:spcPts val="0"/>
              </a:spcBef>
              <a:buNone/>
            </a:pPr>
            <a:endParaRPr lang="en-US" sz="4400" dirty="0"/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sz="3000" dirty="0" err="1" smtClean="0">
                <a:latin typeface="Courier" charset="0"/>
                <a:ea typeface="Courier" charset="0"/>
                <a:cs typeface="Courier" charset="0"/>
              </a:rPr>
              <a:t>matplotlib.backend_bases.Renderer</a:t>
            </a:r>
            <a:endParaRPr lang="en-US" sz="3000" dirty="0" smtClean="0">
              <a:latin typeface="Courier" charset="0"/>
              <a:ea typeface="Courier" charset="0"/>
              <a:cs typeface="Courier" charset="0"/>
            </a:endParaRPr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sz="3000" dirty="0" smtClean="0"/>
              <a:t>knows </a:t>
            </a:r>
            <a:r>
              <a:rPr lang="en-US" sz="3000" dirty="0"/>
              <a:t>how to draw on </a:t>
            </a:r>
            <a:r>
              <a:rPr lang="en-US" sz="3000" dirty="0" smtClean="0"/>
              <a:t>the </a:t>
            </a:r>
            <a:r>
              <a:rPr lang="en-US" sz="3000" dirty="0" err="1" smtClean="0"/>
              <a:t>FigureCanvas</a:t>
            </a:r>
            <a:endParaRPr lang="en-US" sz="3000" dirty="0" smtClean="0"/>
          </a:p>
          <a:p>
            <a:pPr marL="0" lvl="0" indent="0" algn="ctr">
              <a:spcBef>
                <a:spcPts val="0"/>
              </a:spcBef>
              <a:buNone/>
            </a:pPr>
            <a:endParaRPr lang="en-US" sz="4000" dirty="0"/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matplotlib.artist.Artist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sz="3000" dirty="0" smtClean="0"/>
              <a:t>knows </a:t>
            </a:r>
            <a:r>
              <a:rPr lang="en-US" sz="3000" dirty="0"/>
              <a:t>how to use a renderer to paint onto the canvas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572000" y="2819400"/>
            <a:ext cx="0" cy="5334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4572000" y="4343400"/>
            <a:ext cx="0" cy="5334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39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r>
              <a:rPr lang="en-US" dirty="0" smtClean="0"/>
              <a:t> API (Artist)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17638"/>
            <a:ext cx="9144000" cy="5486400"/>
          </a:xfrm>
        </p:spPr>
        <p:txBody>
          <a:bodyPr>
            <a:norm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endParaRPr lang="en-US" sz="2000" dirty="0" smtClean="0"/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sz="3000" dirty="0" err="1" smtClean="0">
                <a:latin typeface="Courier" charset="0"/>
                <a:ea typeface="Courier" charset="0"/>
                <a:cs typeface="Courier" charset="0"/>
              </a:rPr>
              <a:t>matplotlib.backend_bases.FigureCanvas</a:t>
            </a:r>
            <a:endParaRPr lang="en-US" sz="3000" dirty="0" smtClean="0">
              <a:latin typeface="Courier" charset="0"/>
              <a:ea typeface="Courier" charset="0"/>
              <a:cs typeface="Courier" charset="0"/>
            </a:endParaRPr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sz="3000" dirty="0" smtClean="0"/>
              <a:t>area </a:t>
            </a:r>
            <a:r>
              <a:rPr lang="en-US" sz="3000" dirty="0"/>
              <a:t>onto which the figure is </a:t>
            </a:r>
            <a:r>
              <a:rPr lang="en-US" sz="3000" dirty="0" smtClean="0"/>
              <a:t>drawn</a:t>
            </a:r>
          </a:p>
          <a:p>
            <a:pPr marL="0" lvl="0" indent="0" algn="ctr">
              <a:spcBef>
                <a:spcPts val="0"/>
              </a:spcBef>
              <a:buNone/>
            </a:pPr>
            <a:endParaRPr lang="en-US" sz="4400" dirty="0"/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sz="3000" dirty="0" err="1" smtClean="0">
                <a:latin typeface="Courier" charset="0"/>
                <a:ea typeface="Courier" charset="0"/>
                <a:cs typeface="Courier" charset="0"/>
              </a:rPr>
              <a:t>matplotlib.backend_bases.Renderer</a:t>
            </a:r>
            <a:endParaRPr lang="en-US" sz="3000" dirty="0" smtClean="0">
              <a:latin typeface="Courier" charset="0"/>
              <a:ea typeface="Courier" charset="0"/>
              <a:cs typeface="Courier" charset="0"/>
            </a:endParaRPr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sz="3000" dirty="0" smtClean="0"/>
              <a:t>knows </a:t>
            </a:r>
            <a:r>
              <a:rPr lang="en-US" sz="3000" dirty="0"/>
              <a:t>how to draw on </a:t>
            </a:r>
            <a:r>
              <a:rPr lang="en-US" sz="3000" dirty="0" smtClean="0"/>
              <a:t>the </a:t>
            </a:r>
            <a:r>
              <a:rPr lang="en-US" sz="3000" dirty="0" err="1" smtClean="0"/>
              <a:t>FigureCanvas</a:t>
            </a:r>
            <a:endParaRPr lang="en-US" sz="3000" dirty="0" smtClean="0"/>
          </a:p>
          <a:p>
            <a:pPr marL="0" lvl="0" indent="0" algn="ctr">
              <a:spcBef>
                <a:spcPts val="0"/>
              </a:spcBef>
              <a:buNone/>
            </a:pPr>
            <a:endParaRPr lang="en-US" sz="4000" dirty="0"/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sz="3000" dirty="0" smtClean="0">
                <a:latin typeface="Courier" charset="0"/>
                <a:ea typeface="Courier" charset="0"/>
                <a:cs typeface="Courier" charset="0"/>
              </a:rPr>
              <a:t>matplotlib.artist.Artist</a:t>
            </a:r>
            <a:endParaRPr lang="en-US" sz="3000" dirty="0">
              <a:latin typeface="Courier" charset="0"/>
              <a:ea typeface="Courier" charset="0"/>
              <a:cs typeface="Courier" charset="0"/>
            </a:endParaRPr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sz="3000" dirty="0" smtClean="0"/>
              <a:t>knows </a:t>
            </a:r>
            <a:r>
              <a:rPr lang="en-US" sz="3000" dirty="0"/>
              <a:t>how to use a renderer to paint onto the canvas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572000" y="2743200"/>
            <a:ext cx="0" cy="6096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572000" y="4267200"/>
            <a:ext cx="0" cy="6096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3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8600" y="846138"/>
            <a:ext cx="8610600" cy="982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457200"/>
            <a:ext cx="5181600" cy="6190409"/>
          </a:xfrm>
        </p:spPr>
      </p:pic>
    </p:spTree>
    <p:extLst>
      <p:ext uri="{BB962C8B-B14F-4D97-AF65-F5344CB8AC3E}">
        <p14:creationId xmlns:p14="http://schemas.microsoft.com/office/powerpoint/2010/main" val="208401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Dongle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84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8600" y="846138"/>
            <a:ext cx="8610600" cy="982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" t="39162" r="11976" b="5743"/>
          <a:stretch/>
        </p:blipFill>
        <p:spPr>
          <a:xfrm>
            <a:off x="762000" y="381001"/>
            <a:ext cx="8382000" cy="6324600"/>
          </a:xfrm>
        </p:spPr>
      </p:pic>
    </p:spTree>
    <p:extLst>
      <p:ext uri="{BB962C8B-B14F-4D97-AF65-F5344CB8AC3E}">
        <p14:creationId xmlns:p14="http://schemas.microsoft.com/office/powerpoint/2010/main" val="189849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Interacting with the Artist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up at the scripting (</a:t>
            </a:r>
            <a:r>
              <a:rPr lang="en-US" dirty="0" err="1" smtClean="0"/>
              <a:t>pyplot</a:t>
            </a:r>
            <a:r>
              <a:rPr lang="en-US" dirty="0" smtClean="0"/>
              <a:t>) level: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71800"/>
            <a:ext cx="8501987" cy="169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51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the artists live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9312" y="1600200"/>
            <a:ext cx="4345375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29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the artists live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67" y="1600200"/>
            <a:ext cx="8229600" cy="1648291"/>
          </a:xfrm>
        </p:spPr>
      </p:pic>
    </p:spTree>
    <p:extLst>
      <p:ext uri="{BB962C8B-B14F-4D97-AF65-F5344CB8AC3E}">
        <p14:creationId xmlns:p14="http://schemas.microsoft.com/office/powerpoint/2010/main" val="203308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the artists live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67" y="1600200"/>
            <a:ext cx="8229600" cy="164829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505200"/>
            <a:ext cx="8393534" cy="300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6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8600" y="846138"/>
            <a:ext cx="8610600" cy="982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" t="39162" r="11976" b="5743"/>
          <a:stretch/>
        </p:blipFill>
        <p:spPr>
          <a:xfrm>
            <a:off x="762000" y="381001"/>
            <a:ext cx="8382000" cy="6324600"/>
          </a:xfrm>
        </p:spPr>
      </p:pic>
    </p:spTree>
    <p:extLst>
      <p:ext uri="{BB962C8B-B14F-4D97-AF65-F5344CB8AC3E}">
        <p14:creationId xmlns:p14="http://schemas.microsoft.com/office/powerpoint/2010/main" val="5681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check?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73167"/>
            <a:ext cx="8229600" cy="2580028"/>
          </a:xfrm>
        </p:spPr>
      </p:pic>
    </p:spTree>
    <p:extLst>
      <p:ext uri="{BB962C8B-B14F-4D97-AF65-F5344CB8AC3E}">
        <p14:creationId xmlns:p14="http://schemas.microsoft.com/office/powerpoint/2010/main" val="95277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the figure, axes?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14838"/>
            <a:ext cx="8229600" cy="2496686"/>
          </a:xfrm>
        </p:spPr>
      </p:pic>
    </p:spTree>
    <p:extLst>
      <p:ext uri="{BB962C8B-B14F-4D97-AF65-F5344CB8AC3E}">
        <p14:creationId xmlns:p14="http://schemas.microsoft.com/office/powerpoint/2010/main" val="73652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in reverse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36884"/>
            <a:ext cx="8229600" cy="3252594"/>
          </a:xfrm>
        </p:spPr>
      </p:pic>
    </p:spTree>
    <p:extLst>
      <p:ext uri="{BB962C8B-B14F-4D97-AF65-F5344CB8AC3E}">
        <p14:creationId xmlns:p14="http://schemas.microsoft.com/office/powerpoint/2010/main" val="138217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we can get more specific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26408"/>
            <a:ext cx="8229600" cy="2873546"/>
          </a:xfrm>
        </p:spPr>
      </p:pic>
    </p:spTree>
    <p:extLst>
      <p:ext uri="{BB962C8B-B14F-4D97-AF65-F5344CB8AC3E}">
        <p14:creationId xmlns:p14="http://schemas.microsoft.com/office/powerpoint/2010/main" val="82115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MATLAB Graphics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525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Simple, convenient plot commands: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plot()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Arguments for simple customization: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‘r</a:t>
            </a:r>
            <a:r>
              <a:rPr lang="uk-UA" dirty="0" smtClean="0">
                <a:latin typeface="Courier" charset="0"/>
                <a:ea typeface="Courier" charset="0"/>
                <a:cs typeface="Courier" charset="0"/>
              </a:rPr>
              <a:t>--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’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ea typeface="Courier" charset="0"/>
                <a:cs typeface="Courier" charset="0"/>
              </a:rPr>
              <a:t>Rich, structured API to access lower level functionality (axes, tick generators, </a:t>
            </a:r>
            <a:r>
              <a:rPr lang="en-US" dirty="0" err="1" smtClean="0">
                <a:ea typeface="Courier" charset="0"/>
                <a:cs typeface="Courier" charset="0"/>
              </a:rPr>
              <a:t>etc</a:t>
            </a:r>
            <a:r>
              <a:rPr lang="en-US" dirty="0" smtClean="0">
                <a:ea typeface="Courier" charset="0"/>
                <a:cs typeface="Courier" charset="0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a typeface="Courier" charset="0"/>
              <a:cs typeface="Courier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ea typeface="Courier" charset="0"/>
                <a:cs typeface="Courier" charset="0"/>
              </a:rPr>
              <a:t>Great!</a:t>
            </a:r>
            <a:endParaRPr lang="en-US" dirty="0"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92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 artist inherits these: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18637"/>
            <a:ext cx="8305800" cy="5333757"/>
          </a:xfrm>
        </p:spPr>
      </p:pic>
    </p:spTree>
    <p:extLst>
      <p:ext uri="{BB962C8B-B14F-4D97-AF65-F5344CB8AC3E}">
        <p14:creationId xmlns:p14="http://schemas.microsoft.com/office/powerpoint/2010/main" val="14245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axes?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endParaRPr lang="en-US" dirty="0" smtClean="0"/>
          </a:p>
          <a:p>
            <a:pPr marL="0" lvl="0" indent="0">
              <a:spcBef>
                <a:spcPts val="0"/>
              </a:spcBef>
              <a:buNone/>
            </a:pPr>
            <a:r>
              <a:rPr lang="en-US" dirty="0" smtClean="0"/>
              <a:t>“The</a:t>
            </a:r>
            <a:r>
              <a:rPr lang="en-US" dirty="0"/>
              <a:t> </a:t>
            </a:r>
            <a:r>
              <a:rPr lang="en-US" dirty="0">
                <a:hlinkClick r:id="rId3" tooltip="matplotlib.axes.Axes"/>
              </a:rPr>
              <a:t>matplotlib.axes.Axes</a:t>
            </a:r>
            <a:r>
              <a:rPr lang="en-US" dirty="0"/>
              <a:t> is the center of the </a:t>
            </a:r>
            <a:r>
              <a:rPr lang="en-US" dirty="0" err="1"/>
              <a:t>matplotlib</a:t>
            </a:r>
            <a:r>
              <a:rPr lang="en-US" dirty="0"/>
              <a:t> </a:t>
            </a:r>
            <a:r>
              <a:rPr lang="en-US" dirty="0" smtClean="0"/>
              <a:t>universe”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dirty="0" smtClean="0"/>
              <a:t>-The 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90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figsize</a:t>
            </a:r>
            <a:r>
              <a:rPr lang="en-US" dirty="0" smtClean="0"/>
              <a:t> wisely: always work at final size.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36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figsize</a:t>
            </a:r>
            <a:r>
              <a:rPr lang="en-US" dirty="0" smtClean="0"/>
              <a:t> wisely: always work at final size.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862194"/>
            <a:ext cx="5674962" cy="344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6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figsize</a:t>
            </a:r>
            <a:r>
              <a:rPr lang="en-US" dirty="0" smtClean="0"/>
              <a:t> wisely: always work at final size.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Work with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axes</a:t>
            </a:r>
            <a:r>
              <a:rPr lang="en-US" dirty="0" smtClean="0"/>
              <a:t> objects to build custom plots.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23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41020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figsize</a:t>
            </a:r>
            <a:r>
              <a:rPr lang="en-US" dirty="0" smtClean="0"/>
              <a:t> wisely: always work at final size.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Work with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axes</a:t>
            </a:r>
            <a:r>
              <a:rPr lang="en-US" dirty="0" smtClean="0"/>
              <a:t> objects to build custom plots.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Keep track of styles in a stylesheet (more next</a:t>
            </a:r>
            <a:r>
              <a:rPr lang="en-US" dirty="0" smtClean="0"/>
              <a:t>!).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35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chool_logo1_rgb_xl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72" y="2724912"/>
            <a:ext cx="7229856" cy="14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9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918854"/>
            <a:ext cx="7772400" cy="900546"/>
          </a:xfrm>
        </p:spPr>
        <p:txBody>
          <a:bodyPr/>
          <a:lstStyle/>
          <a:p>
            <a:r>
              <a:rPr lang="en-US" dirty="0" smtClean="0"/>
              <a:t>Defining your own stylesheet</a:t>
            </a:r>
            <a:endParaRPr lang="en-US" dirty="0"/>
          </a:p>
        </p:txBody>
      </p:sp>
      <p:sp>
        <p:nvSpPr>
          <p:cNvPr id="5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Subtitle goes here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26" y="5831663"/>
            <a:ext cx="4244553" cy="49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Reference: the docs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32037"/>
            <a:ext cx="8229600" cy="4525963"/>
          </a:xfrm>
        </p:spPr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matplotlib.org/users/customizing.html</a:t>
            </a:r>
            <a:endParaRPr lang="en-US" dirty="0" smtClean="0"/>
          </a:p>
          <a:p>
            <a:pPr marL="0" lvl="0" indent="0">
              <a:spcBef>
                <a:spcPts val="0"/>
              </a:spcBef>
              <a:buNone/>
            </a:pPr>
            <a:r>
              <a:rPr lang="en-US" dirty="0" smtClean="0"/>
              <a:t>and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matplotlib.org/users/style_sheets.html#style-sheets</a:t>
            </a:r>
            <a:endParaRPr lang="en-US" dirty="0" smtClean="0"/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3047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 publication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 err="1" smtClean="0"/>
              <a:t>Dodds</a:t>
            </a:r>
            <a:r>
              <a:rPr lang="en-US" dirty="0" smtClean="0"/>
              <a:t>, et. al., publish </a:t>
            </a:r>
            <a:r>
              <a:rPr lang="en-US" i="1" dirty="0"/>
              <a:t>Human language reveals a universal positivity </a:t>
            </a:r>
            <a:r>
              <a:rPr lang="en-US" i="1" dirty="0" smtClean="0"/>
              <a:t>bias</a:t>
            </a:r>
            <a:r>
              <a:rPr lang="en-US" dirty="0" smtClean="0"/>
              <a:t> in PNAS.</a:t>
            </a:r>
          </a:p>
          <a:p>
            <a:pPr marL="0" indent="0">
              <a:spcBef>
                <a:spcPts val="0"/>
              </a:spcBef>
              <a:buNone/>
            </a:pPr>
            <a:endParaRPr lang="en-US" i="1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Refuted by Garcia, et. al., in </a:t>
            </a:r>
            <a:r>
              <a:rPr lang="en-US" i="1" dirty="0"/>
              <a:t>The language-dependent relationship between word happiness and </a:t>
            </a:r>
            <a:r>
              <a:rPr lang="en-US" i="1" dirty="0" smtClean="0"/>
              <a:t>frequency.</a:t>
            </a:r>
          </a:p>
          <a:p>
            <a:pPr marL="0" indent="0">
              <a:spcBef>
                <a:spcPts val="0"/>
              </a:spcBef>
              <a:buNone/>
            </a:pPr>
            <a:endParaRPr lang="en-US" i="1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Goal: show that three data sets of word positivity are correlated!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63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5259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MATrix</a:t>
            </a:r>
            <a:r>
              <a:rPr lang="en-US" dirty="0" smtClean="0"/>
              <a:t> </a:t>
            </a:r>
            <a:r>
              <a:rPr lang="en-US" dirty="0" err="1" smtClean="0"/>
              <a:t>LABoratory</a:t>
            </a:r>
            <a:r>
              <a:rPr lang="en-US" dirty="0" smtClean="0"/>
              <a:t> for large applications</a:t>
            </a: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75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point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28" y="1600200"/>
            <a:ext cx="6913572" cy="4525963"/>
          </a:xfrm>
        </p:spPr>
      </p:pic>
    </p:spTree>
    <p:extLst>
      <p:ext uri="{BB962C8B-B14F-4D97-AF65-F5344CB8AC3E}">
        <p14:creationId xmlns:p14="http://schemas.microsoft.com/office/powerpoint/2010/main" val="3828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chool_logo1_rgb_xl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72" y="2724912"/>
            <a:ext cx="7229856" cy="14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8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56" y="381000"/>
            <a:ext cx="7852144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5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</a:t>
            </a:r>
            <a:r>
              <a:rPr lang="en-US" dirty="0" err="1" smtClean="0"/>
              <a:t>atplotlib</a:t>
            </a:r>
            <a:r>
              <a:rPr lang="en-US" dirty="0" smtClean="0"/>
              <a:t>: today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590800" y="1752600"/>
            <a:ext cx="3962400" cy="4602162"/>
          </a:xfrm>
          <a:prstGeom prst="roundRect">
            <a:avLst>
              <a:gd name="adj" fmla="val 5277"/>
            </a:avLst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" name="Rounded Rectangle 5"/>
          <p:cNvSpPr/>
          <p:nvPr/>
        </p:nvSpPr>
        <p:spPr>
          <a:xfrm>
            <a:off x="2743200" y="1935162"/>
            <a:ext cx="3657600" cy="1295400"/>
          </a:xfrm>
          <a:prstGeom prst="round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scripting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743200" y="3382962"/>
            <a:ext cx="3657600" cy="1371600"/>
          </a:xfrm>
          <a:prstGeom prst="round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artist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743200" y="4906962"/>
            <a:ext cx="3657600" cy="1295400"/>
          </a:xfrm>
          <a:prstGeom prst="round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backend</a:t>
            </a: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>
            <a:stCxn id="6" idx="2"/>
            <a:endCxn id="7" idx="0"/>
          </p:cNvCxnSpPr>
          <p:nvPr/>
        </p:nvCxnSpPr>
        <p:spPr>
          <a:xfrm>
            <a:off x="4572000" y="3230562"/>
            <a:ext cx="0" cy="1524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2"/>
            <a:endCxn id="8" idx="0"/>
          </p:cNvCxnSpPr>
          <p:nvPr/>
        </p:nvCxnSpPr>
        <p:spPr>
          <a:xfrm>
            <a:off x="4572000" y="4754562"/>
            <a:ext cx="0" cy="1524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1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</a:t>
            </a:r>
            <a:r>
              <a:rPr lang="en-US" dirty="0" err="1" smtClean="0"/>
              <a:t>atplotlib</a:t>
            </a:r>
            <a:r>
              <a:rPr lang="en-US" dirty="0" smtClean="0"/>
              <a:t>: today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590800" y="1752600"/>
            <a:ext cx="3962400" cy="4602162"/>
          </a:xfrm>
          <a:prstGeom prst="roundRect">
            <a:avLst>
              <a:gd name="adj" fmla="val 5277"/>
            </a:avLst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6" name="Rounded Rectangle 5"/>
          <p:cNvSpPr/>
          <p:nvPr/>
        </p:nvSpPr>
        <p:spPr>
          <a:xfrm>
            <a:off x="2743200" y="1935162"/>
            <a:ext cx="3657600" cy="1295400"/>
          </a:xfrm>
          <a:prstGeom prst="round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solidFill>
                  <a:schemeClr val="tx1"/>
                </a:solidFill>
              </a:rPr>
              <a:t>pylab</a:t>
            </a:r>
            <a:r>
              <a:rPr lang="en-US" sz="3200" dirty="0" smtClean="0">
                <a:solidFill>
                  <a:schemeClr val="tx1"/>
                </a:solidFill>
              </a:rPr>
              <a:t> interface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743200" y="3382962"/>
            <a:ext cx="3657600" cy="1371600"/>
          </a:xfrm>
          <a:prstGeom prst="round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solidFill>
                  <a:schemeClr val="tx1"/>
                </a:solidFill>
              </a:rPr>
              <a:t>matplotlib</a:t>
            </a:r>
            <a:r>
              <a:rPr lang="en-US" sz="3200" dirty="0" smtClean="0">
                <a:solidFill>
                  <a:schemeClr val="tx1"/>
                </a:solidFill>
              </a:rPr>
              <a:t> API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743200" y="4906962"/>
            <a:ext cx="3657600" cy="1295400"/>
          </a:xfrm>
          <a:prstGeom prst="round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>
                <a:solidFill>
                  <a:schemeClr val="tx1"/>
                </a:solidFill>
              </a:rPr>
              <a:t>backends</a:t>
            </a: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>
            <a:stCxn id="6" idx="2"/>
            <a:endCxn id="7" idx="0"/>
          </p:cNvCxnSpPr>
          <p:nvPr/>
        </p:nvCxnSpPr>
        <p:spPr>
          <a:xfrm>
            <a:off x="4572000" y="3230562"/>
            <a:ext cx="0" cy="1524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2"/>
            <a:endCxn id="8" idx="0"/>
          </p:cNvCxnSpPr>
          <p:nvPr/>
        </p:nvCxnSpPr>
        <p:spPr>
          <a:xfrm>
            <a:off x="4572000" y="4754562"/>
            <a:ext cx="0" cy="1524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35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Backends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25963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SVG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AGG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GTK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GTKAgg</a:t>
            </a:r>
            <a:endParaRPr lang="en-US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PDF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w</a:t>
            </a:r>
            <a:r>
              <a:rPr lang="en-US" dirty="0" err="1" smtClean="0"/>
              <a:t>xWidgets</a:t>
            </a:r>
            <a:endParaRPr lang="en-US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dirty="0" smtClean="0"/>
              <a:t>…</a:t>
            </a:r>
            <a:r>
              <a:rPr lang="en-US" dirty="0" err="1" smtClean="0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6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electing a backend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059362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Depends on your OS</a:t>
            </a:r>
            <a:r>
              <a:rPr lang="is-IS" dirty="0" smtClean="0"/>
              <a:t>…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dirty="0"/>
              <a:t>(</a:t>
            </a:r>
            <a:r>
              <a:rPr lang="is-IS" dirty="0" smtClean="0"/>
              <a:t>Default: AGG)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s-I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s-I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s-I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s-I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s-I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s-I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s-I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dirty="0" smtClean="0"/>
              <a:t>* select before loading pyplot to have effect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78" y="2793266"/>
            <a:ext cx="8077200" cy="234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73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7717</TotalTime>
  <Words>612</Words>
  <Application>Microsoft Macintosh PowerPoint</Application>
  <PresentationFormat>On-screen Show (4:3)</PresentationFormat>
  <Paragraphs>185</Paragraphs>
  <Slides>42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Calibri</vt:lpstr>
      <vt:lpstr>Courier</vt:lpstr>
      <vt:lpstr>Arial</vt:lpstr>
      <vt:lpstr>Office Theme</vt:lpstr>
      <vt:lpstr>Custom Design</vt:lpstr>
      <vt:lpstr>Matplotlib: A History</vt:lpstr>
      <vt:lpstr>PowerPoint Presentation</vt:lpstr>
      <vt:lpstr>MATLAB Graphics API</vt:lpstr>
      <vt:lpstr>PowerPoint Presentation</vt:lpstr>
      <vt:lpstr>PowerPoint Presentation</vt:lpstr>
      <vt:lpstr>Matplotlib: today</vt:lpstr>
      <vt:lpstr>Matplotlib: today</vt:lpstr>
      <vt:lpstr>Backends</vt:lpstr>
      <vt:lpstr>Selecting a backend</vt:lpstr>
      <vt:lpstr>Inside Jupyter…</vt:lpstr>
      <vt:lpstr>Inline:</vt:lpstr>
      <vt:lpstr>Notebook:</vt:lpstr>
      <vt:lpstr>Wrapping it back to Jupyter</vt:lpstr>
      <vt:lpstr>Matplotlib API (Artist)</vt:lpstr>
      <vt:lpstr>Matplotlib API (Artist)</vt:lpstr>
      <vt:lpstr>Matplotlib API (Artist)</vt:lpstr>
      <vt:lpstr>Matplotlib API (Artist)</vt:lpstr>
      <vt:lpstr>Matplotlib API (Artist)</vt:lpstr>
      <vt:lpstr>PowerPoint Presentation</vt:lpstr>
      <vt:lpstr>PowerPoint Presentation</vt:lpstr>
      <vt:lpstr>Interacting with the Artist</vt:lpstr>
      <vt:lpstr>Where the artists live</vt:lpstr>
      <vt:lpstr>Where the artists live</vt:lpstr>
      <vt:lpstr>Where the artists live</vt:lpstr>
      <vt:lpstr>PowerPoint Presentation</vt:lpstr>
      <vt:lpstr>How to check?</vt:lpstr>
      <vt:lpstr>What about the figure, axes?</vt:lpstr>
      <vt:lpstr>Not in reverse…</vt:lpstr>
      <vt:lpstr>Now we can get more specific</vt:lpstr>
      <vt:lpstr>Every artist inherits these:</vt:lpstr>
      <vt:lpstr>Why axes?</vt:lpstr>
      <vt:lpstr>Tips</vt:lpstr>
      <vt:lpstr>Tips</vt:lpstr>
      <vt:lpstr>Tips</vt:lpstr>
      <vt:lpstr>Tips</vt:lpstr>
      <vt:lpstr>PowerPoint Presentation</vt:lpstr>
      <vt:lpstr>Defining your own stylesheet</vt:lpstr>
      <vt:lpstr>Reference: the docs</vt:lpstr>
      <vt:lpstr>Case study: publication</vt:lpstr>
      <vt:lpstr>Starting point</vt:lpstr>
      <vt:lpstr>Published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Yalom’s curative factors</dc:title>
  <dc:creator>Administrator</dc:creator>
  <cp:lastModifiedBy>Andrew Reagan</cp:lastModifiedBy>
  <cp:revision>107</cp:revision>
  <dcterms:created xsi:type="dcterms:W3CDTF">2016-03-21T14:12:59Z</dcterms:created>
  <dcterms:modified xsi:type="dcterms:W3CDTF">2017-01-06T03:59:16Z</dcterms:modified>
</cp:coreProperties>
</file>